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  <p:sldMasterId id="2147483718" r:id="rId9"/>
    <p:sldMasterId id="2147483722" r:id="rId10"/>
    <p:sldMasterId id="2147483729" r:id="rId11"/>
    <p:sldMasterId id="2147483741" r:id="rId12"/>
    <p:sldMasterId id="2147483754" r:id="rId13"/>
  </p:sldMasterIdLst>
  <p:notesMasterIdLst>
    <p:notesMasterId r:id="rId15"/>
  </p:notesMasterIdLst>
  <p:handoutMasterIdLst>
    <p:handoutMasterId r:id="rId110"/>
  </p:handoutMasterIdLst>
  <p:sldIdLst>
    <p:sldId id="258" r:id="rId14"/>
    <p:sldId id="4820" r:id="rId16"/>
    <p:sldId id="4626" r:id="rId17"/>
    <p:sldId id="4767" r:id="rId18"/>
    <p:sldId id="4749" r:id="rId19"/>
    <p:sldId id="4629" r:id="rId20"/>
    <p:sldId id="4630" r:id="rId21"/>
    <p:sldId id="4631" r:id="rId22"/>
    <p:sldId id="4632" r:id="rId23"/>
    <p:sldId id="4768" r:id="rId24"/>
    <p:sldId id="4633" r:id="rId25"/>
    <p:sldId id="4634" r:id="rId26"/>
    <p:sldId id="4635" r:id="rId27"/>
    <p:sldId id="4637" r:id="rId28"/>
    <p:sldId id="4639" r:id="rId29"/>
    <p:sldId id="4640" r:id="rId30"/>
    <p:sldId id="4641" r:id="rId31"/>
    <p:sldId id="4642" r:id="rId32"/>
    <p:sldId id="4643" r:id="rId33"/>
    <p:sldId id="4644" r:id="rId34"/>
    <p:sldId id="4645" r:id="rId35"/>
    <p:sldId id="4646" r:id="rId36"/>
    <p:sldId id="4647" r:id="rId37"/>
    <p:sldId id="4713" r:id="rId38"/>
    <p:sldId id="4652" r:id="rId39"/>
    <p:sldId id="4653" r:id="rId40"/>
    <p:sldId id="4654" r:id="rId41"/>
    <p:sldId id="4655" r:id="rId42"/>
    <p:sldId id="4656" r:id="rId43"/>
    <p:sldId id="4657" r:id="rId44"/>
    <p:sldId id="4658" r:id="rId45"/>
    <p:sldId id="4659" r:id="rId46"/>
    <p:sldId id="4821" r:id="rId47"/>
    <p:sldId id="4219" r:id="rId48"/>
    <p:sldId id="4668" r:id="rId49"/>
    <p:sldId id="4725" r:id="rId50"/>
    <p:sldId id="4670" r:id="rId51"/>
    <p:sldId id="4774" r:id="rId52"/>
    <p:sldId id="4672" r:id="rId53"/>
    <p:sldId id="4673" r:id="rId54"/>
    <p:sldId id="4733" r:id="rId55"/>
    <p:sldId id="4711" r:id="rId56"/>
    <p:sldId id="4674" r:id="rId57"/>
    <p:sldId id="4744" r:id="rId58"/>
    <p:sldId id="4775" r:id="rId59"/>
    <p:sldId id="4680" r:id="rId60"/>
    <p:sldId id="4681" r:id="rId61"/>
    <p:sldId id="4683" r:id="rId62"/>
    <p:sldId id="4685" r:id="rId63"/>
    <p:sldId id="4687" r:id="rId64"/>
    <p:sldId id="4688" r:id="rId65"/>
    <p:sldId id="4714" r:id="rId66"/>
    <p:sldId id="4715" r:id="rId67"/>
    <p:sldId id="4716" r:id="rId68"/>
    <p:sldId id="4717" r:id="rId69"/>
    <p:sldId id="4718" r:id="rId70"/>
    <p:sldId id="4696" r:id="rId71"/>
    <p:sldId id="4697" r:id="rId72"/>
    <p:sldId id="4719" r:id="rId73"/>
    <p:sldId id="4694" r:id="rId74"/>
    <p:sldId id="4771" r:id="rId75"/>
    <p:sldId id="4776" r:id="rId76"/>
    <p:sldId id="4763" r:id="rId77"/>
    <p:sldId id="4728" r:id="rId78"/>
    <p:sldId id="4770" r:id="rId79"/>
    <p:sldId id="4777" r:id="rId80"/>
    <p:sldId id="4741" r:id="rId81"/>
    <p:sldId id="4769" r:id="rId82"/>
    <p:sldId id="4743" r:id="rId83"/>
    <p:sldId id="4746" r:id="rId84"/>
    <p:sldId id="4738" r:id="rId85"/>
    <p:sldId id="4739" r:id="rId86"/>
    <p:sldId id="4740" r:id="rId87"/>
    <p:sldId id="4778" r:id="rId88"/>
    <p:sldId id="4734" r:id="rId89"/>
    <p:sldId id="4702" r:id="rId90"/>
    <p:sldId id="4779" r:id="rId91"/>
    <p:sldId id="4751" r:id="rId92"/>
    <p:sldId id="4752" r:id="rId93"/>
    <p:sldId id="4753" r:id="rId94"/>
    <p:sldId id="4754" r:id="rId95"/>
    <p:sldId id="4755" r:id="rId96"/>
    <p:sldId id="4756" r:id="rId97"/>
    <p:sldId id="4757" r:id="rId98"/>
    <p:sldId id="4758" r:id="rId99"/>
    <p:sldId id="4759" r:id="rId100"/>
    <p:sldId id="4760" r:id="rId101"/>
    <p:sldId id="4772" r:id="rId102"/>
    <p:sldId id="4761" r:id="rId103"/>
    <p:sldId id="4762" r:id="rId104"/>
    <p:sldId id="4764" r:id="rId105"/>
    <p:sldId id="4766" r:id="rId106"/>
    <p:sldId id="4765" r:id="rId107"/>
    <p:sldId id="2178" r:id="rId108"/>
    <p:sldId id="4883" r:id="rId109"/>
  </p:sldIdLst>
  <p:sldSz cx="12192000" cy="6858000"/>
  <p:notesSz cx="6797675" cy="9928225"/>
  <p:embeddedFontLst>
    <p:embeddedFont>
      <p:font typeface="微软雅黑" panose="020B0503020204020204" pitchFamily="34" charset="-122"/>
      <p:regular r:id="rId114"/>
    </p:embeddedFont>
    <p:embeddedFont>
      <p:font typeface="Segoe UI" panose="020B0502040204020203" pitchFamily="34" charset="0"/>
      <p:regular r:id="rId115"/>
      <p:bold r:id="rId116"/>
      <p:italic r:id="rId117"/>
      <p:boldItalic r:id="rId118"/>
    </p:embeddedFont>
    <p:embeddedFont>
      <p:font typeface="MS UI Gothic" panose="020B0600070205080204" pitchFamily="34" charset="-128"/>
      <p:regular r:id="rId119"/>
    </p:embeddedFont>
    <p:embeddedFont>
      <p:font typeface="黑体" panose="02010609060101010101" pitchFamily="49" charset="-122"/>
      <p:regular r:id="rId120"/>
    </p:embeddedFont>
    <p:embeddedFont>
      <p:font typeface="华文细黑" panose="02010600040101010101" pitchFamily="2" charset="-122"/>
      <p:regular r:id="rId121"/>
    </p:embeddedFont>
    <p:embeddedFont>
      <p:font typeface="义启小楷书" panose="02010601030101010101" pitchFamily="2" charset="-128"/>
      <p:regular r:id="rId122"/>
    </p:embeddedFont>
    <p:embeddedFont>
      <p:font typeface="Courier New Bold" panose="02070609020205020404" charset="0"/>
      <p:bold r:id="rId123"/>
    </p:embeddedFont>
    <p:embeddedFont>
      <p:font typeface="等线" panose="02010600030101010101" charset="-122"/>
      <p:regular r:id="rId124"/>
    </p:embeddedFont>
    <p:embeddedFont>
      <p:font typeface="MS PGothic" panose="020B0600070205080204" pitchFamily="34" charset="-128"/>
      <p:regular r:id="rId125"/>
    </p:embeddedFont>
    <p:embeddedFont>
      <p:font typeface="Times" panose="02020603050405020304" pitchFamily="18" charset="0"/>
      <p:regular r:id="rId126"/>
    </p:embeddedFont>
    <p:embeddedFont>
      <p:font typeface="华文仿宋" panose="02010600040101010101" pitchFamily="2" charset="-122"/>
      <p:regular r:id="rId127"/>
    </p:embeddedFon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华文新魏" panose="02010800040101010101" pitchFamily="2" charset="-122"/>
      <p:regular r:id="rId132"/>
    </p:embeddedFont>
    <p:embeddedFont>
      <p:font typeface="Consolas" panose="020B0609020204030204" pitchFamily="49" charset="0"/>
      <p:regular r:id="rId133"/>
      <p:bold r:id="rId134"/>
      <p:italic r:id="rId135"/>
      <p:boldItalic r:id="rId136"/>
    </p:embeddedFont>
    <p:embeddedFont>
      <p:font typeface="华文楷体" panose="02010600040101010101" pitchFamily="2" charset="-122"/>
      <p:regular r:id="rId137"/>
    </p:embeddedFont>
    <p:embeddedFont>
      <p:font typeface="方正舒体" panose="02010601030101010101" pitchFamily="2" charset="-122"/>
      <p:regular r:id="rId138"/>
    </p:embeddedFont>
    <p:embeddedFont>
      <p:font typeface="Wingdings 2" panose="05020102010507070707" pitchFamily="18" charset="2"/>
      <p:regular r:id="rId139"/>
    </p:embeddedFont>
    <p:embeddedFont>
      <p:font typeface="Garamond" panose="02020404030301010803" pitchFamily="18" charset="0"/>
      <p:regular r:id="rId140"/>
      <p:bold r:id="rId141"/>
      <p:italic r:id="rId142"/>
    </p:embeddedFont>
    <p:embeddedFont>
      <p:font typeface="Calibri" panose="020F0502020204030204"/>
      <p:regular r:id="rId143"/>
      <p:bold r:id="rId144"/>
      <p:italic r:id="rId145"/>
      <p:boldItalic r:id="rId146"/>
    </p:embeddedFont>
    <p:embeddedFont>
      <p:font typeface="Segoe UI Black" panose="020B0A02040204020203" pitchFamily="34" charset="0"/>
      <p:bold r:id="rId147"/>
    </p:embeddedFont>
    <p:embeddedFont>
      <p:font typeface="Algerian" panose="04020705040A02060702" pitchFamily="82" charset="0"/>
      <p:regular r:id="rId148"/>
    </p:embeddedFont>
  </p:embeddedFontLst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8" userDrawn="1">
          <p15:clr>
            <a:srgbClr val="A4A3A4"/>
          </p15:clr>
        </p15:guide>
        <p15:guide id="2" pos="3828" userDrawn="1">
          <p15:clr>
            <a:srgbClr val="A4A3A4"/>
          </p15:clr>
        </p15:guide>
        <p15:guide id="1" pos="416" userDrawn="1">
          <p15:clr>
            <a:srgbClr val="A4A3A4"/>
          </p15:clr>
        </p15:guide>
        <p15:guide id="2" pos="727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F"/>
    <a:srgbClr val="36B0D1"/>
    <a:srgbClr val="0000FF"/>
    <a:srgbClr val="6783B3"/>
    <a:srgbClr val="FA8C29"/>
    <a:srgbClr val="FF7C80"/>
    <a:srgbClr val="FFCC00"/>
    <a:srgbClr val="92D05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92714" autoAdjust="0"/>
  </p:normalViewPr>
  <p:slideViewPr>
    <p:cSldViewPr snapToGrid="0" showGuides="1">
      <p:cViewPr varScale="1">
        <p:scale>
          <a:sx n="145" d="100"/>
          <a:sy n="145" d="100"/>
        </p:scale>
        <p:origin x="188" y="-16"/>
      </p:cViewPr>
      <p:guideLst>
        <p:guide orient="horz" pos="2160"/>
        <p:guide pos="3828"/>
        <p:guide pos="3828"/>
        <p:guide pos="416"/>
        <p:guide pos="7276"/>
        <p:guide orient="horz" pos="648"/>
        <p:guide orient="horz" pos="712"/>
        <p:guide orient="horz" pos="5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9" Type="http://schemas.openxmlformats.org/officeDocument/2006/relationships/tags" Target="tags/tag4.xml"/><Relationship Id="rId148" Type="http://schemas.openxmlformats.org/officeDocument/2006/relationships/font" Target="fonts/font35.fntdata"/><Relationship Id="rId147" Type="http://schemas.openxmlformats.org/officeDocument/2006/relationships/font" Target="fonts/font34.fntdata"/><Relationship Id="rId146" Type="http://schemas.openxmlformats.org/officeDocument/2006/relationships/font" Target="fonts/font33.fntdata"/><Relationship Id="rId145" Type="http://schemas.openxmlformats.org/officeDocument/2006/relationships/font" Target="fonts/font32.fntdata"/><Relationship Id="rId144" Type="http://schemas.openxmlformats.org/officeDocument/2006/relationships/font" Target="fonts/font31.fntdata"/><Relationship Id="rId143" Type="http://schemas.openxmlformats.org/officeDocument/2006/relationships/font" Target="fonts/font30.fntdata"/><Relationship Id="rId142" Type="http://schemas.openxmlformats.org/officeDocument/2006/relationships/font" Target="fonts/font29.fntdata"/><Relationship Id="rId141" Type="http://schemas.openxmlformats.org/officeDocument/2006/relationships/font" Target="fonts/font28.fntdata"/><Relationship Id="rId140" Type="http://schemas.openxmlformats.org/officeDocument/2006/relationships/font" Target="fonts/font27.fntdata"/><Relationship Id="rId14" Type="http://schemas.openxmlformats.org/officeDocument/2006/relationships/slide" Target="slides/slide1.xml"/><Relationship Id="rId139" Type="http://schemas.openxmlformats.org/officeDocument/2006/relationships/font" Target="fonts/font26.fntdata"/><Relationship Id="rId138" Type="http://schemas.openxmlformats.org/officeDocument/2006/relationships/font" Target="fonts/font25.fntdata"/><Relationship Id="rId137" Type="http://schemas.openxmlformats.org/officeDocument/2006/relationships/font" Target="fonts/font24.fntdata"/><Relationship Id="rId136" Type="http://schemas.openxmlformats.org/officeDocument/2006/relationships/font" Target="fonts/font23.fntdata"/><Relationship Id="rId135" Type="http://schemas.openxmlformats.org/officeDocument/2006/relationships/font" Target="fonts/font22.fntdata"/><Relationship Id="rId134" Type="http://schemas.openxmlformats.org/officeDocument/2006/relationships/font" Target="fonts/font21.fntdata"/><Relationship Id="rId133" Type="http://schemas.openxmlformats.org/officeDocument/2006/relationships/font" Target="fonts/font20.fntdata"/><Relationship Id="rId132" Type="http://schemas.openxmlformats.org/officeDocument/2006/relationships/font" Target="fonts/font19.fntdata"/><Relationship Id="rId131" Type="http://schemas.openxmlformats.org/officeDocument/2006/relationships/font" Target="fonts/font18.fntdata"/><Relationship Id="rId130" Type="http://schemas.openxmlformats.org/officeDocument/2006/relationships/font" Target="fonts/font17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16.fntdata"/><Relationship Id="rId128" Type="http://schemas.openxmlformats.org/officeDocument/2006/relationships/font" Target="fonts/font15.fntdata"/><Relationship Id="rId127" Type="http://schemas.openxmlformats.org/officeDocument/2006/relationships/font" Target="fonts/font14.fntdata"/><Relationship Id="rId126" Type="http://schemas.openxmlformats.org/officeDocument/2006/relationships/font" Target="fonts/font13.fntdata"/><Relationship Id="rId125" Type="http://schemas.openxmlformats.org/officeDocument/2006/relationships/font" Target="fonts/font12.fntdata"/><Relationship Id="rId124" Type="http://schemas.openxmlformats.org/officeDocument/2006/relationships/font" Target="fonts/font11.fntdata"/><Relationship Id="rId123" Type="http://schemas.openxmlformats.org/officeDocument/2006/relationships/font" Target="fonts/font10.fntdata"/><Relationship Id="rId122" Type="http://schemas.openxmlformats.org/officeDocument/2006/relationships/font" Target="fonts/font9.fntdata"/><Relationship Id="rId121" Type="http://schemas.openxmlformats.org/officeDocument/2006/relationships/font" Target="fonts/font8.fntdata"/><Relationship Id="rId120" Type="http://schemas.openxmlformats.org/officeDocument/2006/relationships/font" Target="fonts/font7.fntdata"/><Relationship Id="rId12" Type="http://schemas.openxmlformats.org/officeDocument/2006/relationships/slideMaster" Target="slideMasters/slideMaster11.xml"/><Relationship Id="rId119" Type="http://schemas.openxmlformats.org/officeDocument/2006/relationships/font" Target="fonts/font6.fntdata"/><Relationship Id="rId118" Type="http://schemas.openxmlformats.org/officeDocument/2006/relationships/font" Target="fonts/font5.fntdata"/><Relationship Id="rId117" Type="http://schemas.openxmlformats.org/officeDocument/2006/relationships/font" Target="fonts/font4.fntdata"/><Relationship Id="rId116" Type="http://schemas.openxmlformats.org/officeDocument/2006/relationships/font" Target="fonts/font3.fntdata"/><Relationship Id="rId115" Type="http://schemas.openxmlformats.org/officeDocument/2006/relationships/font" Target="fonts/font2.fntdata"/><Relationship Id="rId114" Type="http://schemas.openxmlformats.org/officeDocument/2006/relationships/font" Target="fonts/font1.fntdata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中断服务程序没有调用者？ 调用者保存寄存器也需要保存！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>
              <a:fillRect/>
            </a:stretch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27" name="矩形 26"/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29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8093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10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4" Type="http://schemas.openxmlformats.org/officeDocument/2006/relationships/theme" Target="../theme/theme11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7.xml"/><Relationship Id="rId12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image" Target="../media/image28.jpe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baike.baidu.com/subview/18536/18536.htm" TargetMode="External"/><Relationship Id="rId2" Type="http://schemas.openxmlformats.org/officeDocument/2006/relationships/hyperlink" Target="http://baike.baidu.com/view/1268339.htm" TargetMode="External"/><Relationship Id="rId1" Type="http://schemas.openxmlformats.org/officeDocument/2006/relationships/hyperlink" Target="http://baike.baidu.com/view/47173.htm" TargetMode="Externa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22.png"/><Relationship Id="rId1" Type="http://schemas.openxmlformats.org/officeDocument/2006/relationships/image" Target="../media/image41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/>
                <a:gridCol w="1548635"/>
                <a:gridCol w="1498135"/>
                <a:gridCol w="3514383"/>
                <a:gridCol w="3340359"/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  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只有访存指令才能访问内存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加法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400" b="1" dirty="0">
                <a:ea typeface="MS PGothic" panose="020B0600070205080204" pitchFamily="34" charset="-128"/>
              </a:rPr>
              <a:t>                  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b="1" dirty="0"/>
              <a:t>减法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–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  </a:t>
            </a:r>
            <a:r>
              <a:rPr lang="en-US" altLang="zh-CN" sz="2400" b="1" dirty="0">
                <a:ea typeface="MS PGothic" panose="020B0600070205080204" pitchFamily="34" charset="-128"/>
              </a:rPr>
              <a:t>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algn="ctr" eaLnBrk="1" hangingPunct="1">
              <a:buFont typeface="Times" panose="02020603050405020304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e;</a:t>
            </a:r>
            <a:endParaRPr lang="en-US" altLang="zh-CN" sz="2800" b="1" dirty="0">
              <a:solidFill>
                <a:srgbClr val="C0000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b + c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temp + d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a = temp - e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访存指令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b="1" dirty="0"/>
              <a:t>读内存指令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	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数组          </a:t>
            </a:r>
            <a:r>
              <a:rPr lang="en-US" altLang="zh-CN" b="1" dirty="0">
                <a:ea typeface="MS PGothic" panose="020B0600070205080204" pitchFamily="34" charset="-128"/>
              </a:rPr>
              <a:t>(in C)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b="1" dirty="0"/>
              <a:t>变址寻址</a:t>
            </a:r>
            <a:endParaRPr lang="en-US" altLang="zh-CN" b="1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b="1" dirty="0"/>
              <a:t>写内存指令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A[12]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	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数组          </a:t>
            </a:r>
            <a:r>
              <a:rPr lang="en-US" altLang="zh-CN" b="1" dirty="0">
                <a:ea typeface="MS PGothic" panose="020B0600070205080204" pitchFamily="34" charset="-128"/>
              </a:rPr>
              <a:t>(in C)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get A[8]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store A[12] 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/>
              <a:t>加常数运算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+ 4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                                       </a:t>
            </a:r>
            <a:r>
              <a:rPr lang="en-US" altLang="zh-CN" dirty="0">
                <a:ea typeface="MS PGothic" panose="020B0600070205080204" pitchFamily="34" charset="-128"/>
              </a:rPr>
              <a:t> (in C)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0($s3)</a:t>
            </a:r>
            <a:r>
              <a:rPr lang="en-US" altLang="zh-CN" b="1" dirty="0">
                <a:ea typeface="MS PGothic" panose="020B0600070205080204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g=g+4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r>
              <a:rPr lang="zh-CN" altLang="en-US" b="1" dirty="0"/>
              <a:t>立即数加指令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b="1" dirty="0">
                <a:ea typeface="MS PGothic" panose="020B0600070205080204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$s1=$s1+4    </a:t>
            </a:r>
            <a:r>
              <a:rPr lang="en-US" altLang="zh-CN" dirty="0">
                <a:ea typeface="MS PGothic" panose="020B0600070205080204" pitchFamily="34" charset="-128"/>
              </a:rPr>
              <a:t>(in MIPS)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/>
                <a:gridCol w="2284413"/>
                <a:gridCol w="2362200"/>
                <a:gridCol w="2663825"/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注释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加立即数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取字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存字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语言条件判断指令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b="1" dirty="0"/>
              <a:t>等效</a:t>
            </a:r>
            <a:r>
              <a:rPr lang="en-US" altLang="zh-CN" b="1" dirty="0"/>
              <a:t>C</a:t>
            </a:r>
            <a:r>
              <a:rPr lang="zh-CN" altLang="en-US" b="1" dirty="0"/>
              <a:t>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if (a==b)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L1:i=1;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数据传送指令</a:t>
            </a:r>
            <a:endParaRPr lang="en-US" altLang="zh-CN" sz="2400" b="1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add $s3,$s2,$zero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  <a:sym typeface="Wingdings" panose="05000000000000000000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</a:t>
            </a:r>
            <a:r>
              <a:rPr lang="en-US" altLang="zh-CN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400" b="1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u="sng" dirty="0" err="1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beq</a:t>
            </a:r>
            <a:r>
              <a:rPr lang="en-US" altLang="zh-CN" sz="2000" b="1" i="0" u="sng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$s0,$s1,L1 </a:t>
            </a:r>
            <a:endParaRPr lang="en-US" altLang="zh-CN" sz="2000" b="1" i="0" u="sng" dirty="0">
              <a:solidFill>
                <a:srgbClr val="00B05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$s3,$zero,2</a:t>
            </a:r>
            <a:endParaRPr lang="en-US" altLang="zh-CN" sz="2000" b="1" i="0" dirty="0">
              <a:solidFill>
                <a:srgbClr val="C0000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j L2;   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L1:addi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条件跳转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2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endParaRPr lang="en-US" altLang="zh-CN" sz="2400" b="1" kern="1200" baseline="-25000" dirty="0">
              <a:solidFill>
                <a:srgbClr val="7030A0"/>
              </a:solidFill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>
              <a:defRPr/>
            </a:pPr>
            <a:r>
              <a:rPr lang="zh-CN" altLang="en-US" b="1" dirty="0"/>
              <a:t>无条件跳转指令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zh-CN" altLang="en-US" sz="2400" b="1" dirty="0">
                <a:latin typeface="Courier New" panose="02070309020205020404" pitchFamily="49" charset="0"/>
                <a:cs typeface="+mn-cs"/>
              </a:rPr>
              <a:t>；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移位指令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a=b&lt;&lt;2;   C</a:t>
            </a:r>
            <a:r>
              <a:rPr lang="zh-CN" altLang="en-US" b="1" dirty="0">
                <a:latin typeface="Courier New" panose="02070309020205020404" pitchFamily="49" charset="0"/>
              </a:rPr>
              <a:t>语言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#s1=s2&lt;&lt;2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#s1=s2&lt;&lt;s3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sz="2400" dirty="0">
                <a:latin typeface="Courier New" panose="02070309020205020404" pitchFamily="49" charset="0"/>
              </a:rPr>
              <a:t>有没有算术左移</a:t>
            </a:r>
            <a:r>
              <a:rPr lang="en-US" altLang="zh-CN" sz="2400" dirty="0">
                <a:latin typeface="Courier New" panose="02070309020205020404" pitchFamily="49" charset="0"/>
              </a:rPr>
              <a:t>?</a:t>
            </a:r>
            <a:endParaRPr lang="en-US" altLang="zh-CN" sz="2400" dirty="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zh-CN" altLang="en-US" b="1" dirty="0"/>
              <a:t>逻辑运算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#t0=t1&amp;t2   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#t0=t1&amp;100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语言简单循环结构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	do {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} while (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b="1" dirty="0"/>
              <a:t>重写代码</a:t>
            </a:r>
            <a:endParaRPr lang="en-US" altLang="zh-CN" b="1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if (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Loop;</a:t>
            </a:r>
            <a:endParaRPr lang="en-US" altLang="zh-CN" sz="2000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b="1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/>
                <a:gridCol w="1339071"/>
                <a:gridCol w="1339071"/>
                <a:gridCol w="1339071"/>
                <a:gridCol w="1339071"/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附： </a:t>
            </a:r>
            <a:r>
              <a:rPr lang="en-US" altLang="zh-CN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MIPS</a:t>
            </a:r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指令系统</a:t>
            </a:r>
            <a:endParaRPr lang="zh-CN" altLang="en-US" sz="4400" b="1" spc="600" dirty="0">
              <a:solidFill>
                <a:srgbClr val="0E7C7F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/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endParaRPr lang="en-US" altLang="zh-CN" dirty="0"/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: </a:t>
            </a:r>
            <a:r>
              <a:rPr lang="en-US" altLang="zh-CN" b="1" dirty="0" err="1">
                <a:latin typeface="Courier New" panose="02070309020205020404" pitchFamily="49" charset="0"/>
              </a:rPr>
              <a:t>sll</a:t>
            </a:r>
            <a:r>
              <a:rPr lang="en-US" altLang="zh-CN" b="1" dirty="0">
                <a:latin typeface="Courier New" panose="02070309020205020404" pitchFamily="49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lw</a:t>
            </a:r>
            <a:r>
              <a:rPr lang="en-US" altLang="zh-CN" b="1" dirty="0">
                <a:latin typeface="Courier New" panose="02070309020205020404" pitchFamily="49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$s1,$s1</a:t>
            </a:r>
            <a:r>
              <a:rPr lang="en-US" altLang="zh-CN" b="1" dirty="0">
                <a:latin typeface="Courier New" panose="02070309020205020404" pitchFamily="49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$s4</a:t>
            </a: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bne</a:t>
            </a:r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$s2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];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</a:rPr>
              <a:t>) </a:t>
            </a:r>
            <a:r>
              <a:rPr lang="en-US" altLang="zh-CN" b="1" dirty="0" err="1"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  <a:endParaRPr lang="en-US" altLang="zh-CN" i="1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zh-CN" altLang="en-US" dirty="0"/>
              <a:t>置位指令 </a:t>
            </a:r>
            <a:r>
              <a:rPr lang="en-US" altLang="zh-CN" dirty="0" err="1"/>
              <a:t>slt</a:t>
            </a:r>
            <a:r>
              <a:rPr lang="en-US" altLang="zh-CN" dirty="0"/>
              <a:t>  </a:t>
            </a:r>
            <a:r>
              <a:rPr lang="en-US" altLang="zh-CN" dirty="0" err="1"/>
              <a:t>slti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algn="l"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  <a:endParaRPr lang="en-US" altLang="zh-CN" dirty="0"/>
          </a:p>
          <a:p>
            <a:pPr algn="l">
              <a:defRPr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slt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 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3</a:t>
            </a:r>
            <a:endParaRPr lang="en-US" altLang="zh-CN" b="1" baseline="-25000" dirty="0">
              <a:solidFill>
                <a:srgbClr val="00B05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defRPr/>
            </a:pPr>
            <a:r>
              <a:rPr lang="en-US" altLang="zh-CN" b="1" dirty="0" err="1">
                <a:latin typeface="Courier New" panose="02070309020205020404" pitchFamily="49" charset="0"/>
                <a:sym typeface="+mn-ea"/>
              </a:rPr>
              <a:t>blt</a:t>
            </a:r>
            <a:r>
              <a:rPr lang="en-US" altLang="zh-CN" b="1" dirty="0">
                <a:latin typeface="Courier New" panose="02070309020205020404" pitchFamily="49" charset="0"/>
                <a:sym typeface="+mn-ea"/>
              </a:rPr>
              <a:t> </a:t>
            </a:r>
            <a:r>
              <a:rPr lang="zh-CN" altLang="en-US" b="1" dirty="0">
                <a:latin typeface="Courier New" panose="02070309020205020404" pitchFamily="49" charset="0"/>
                <a:sym typeface="+mn-ea"/>
              </a:rPr>
              <a:t>伪指令 </a:t>
            </a:r>
            <a:r>
              <a:rPr lang="en-US" altLang="zh-CN" b="1" dirty="0">
                <a:latin typeface="Courier New" panose="02070309020205020404" pitchFamily="49" charset="0"/>
                <a:sym typeface="+mn-ea"/>
              </a:rPr>
              <a:t>(branch less than) 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  if (g&lt;h) goto Less  </a:t>
            </a:r>
            <a:r>
              <a:rPr lang="en-US" altLang="zh-CN" sz="26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 </a:t>
            </a:r>
            <a:endParaRPr lang="en-US" altLang="zh-CN" sz="2600" b="1" dirty="0">
              <a:solidFill>
                <a:srgbClr val="7030A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g&lt;h</a:t>
            </a:r>
            <a:endParaRPr lang="en-US" altLang="zh-CN" sz="2400" b="1" i="1" dirty="0"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$t0!=0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Less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   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51059" y="5338709"/>
            <a:ext cx="3098639" cy="579957"/>
            <a:chOff x="747312" y="4732301"/>
            <a:chExt cx="1887609" cy="579957"/>
          </a:xfrm>
        </p:grpSpPr>
        <p:sp>
          <p:nvSpPr>
            <p:cNvPr id="8" name="矩形 7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为什么是伪指令？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C</a:t>
            </a:r>
            <a:r>
              <a:rPr lang="zh-CN" altLang="en-US" sz="2800" b="1" dirty="0"/>
              <a:t>语言函数调用</a:t>
            </a:r>
            <a:endParaRPr lang="en-US" altLang="zh-CN" sz="2800" b="1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MIPS</a:t>
            </a:r>
            <a:r>
              <a:rPr lang="zh-CN" altLang="en-US" sz="2800" b="1" dirty="0"/>
              <a:t>过程调用机制</a:t>
            </a:r>
            <a:endParaRPr lang="en-US" altLang="zh-CN" sz="2800" b="1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anose="02070309020205020404" pitchFamily="49" charset="0"/>
              </a:rPr>
              <a:t>$a0, $a1, $a2, $a3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anose="02070309020205020404" pitchFamily="49" charset="0"/>
              </a:rPr>
              <a:t>$v0 $v1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anose="02070309020205020404" pitchFamily="49" charset="0"/>
              </a:rPr>
              <a:t>      </a:t>
            </a:r>
            <a:r>
              <a:rPr lang="en-US" altLang="zh-CN" sz="2400" b="1" dirty="0">
                <a:latin typeface="Courier New" panose="02070309020205020404" pitchFamily="49" charset="0"/>
              </a:rPr>
              <a:t>$t0~$t9   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sp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latin typeface="Courier New" panose="02070309020205020404" pitchFamily="49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}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sum(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x</a:t>
            </a:r>
            <a:r>
              <a:rPr lang="en-US" altLang="zh-CN" b="1" dirty="0"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y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{ return </a:t>
            </a:r>
            <a:r>
              <a:rPr lang="en-US" altLang="zh-CN" b="1" dirty="0" err="1">
                <a:latin typeface="Courier New" panose="02070309020205020404" pitchFamily="49" charset="0"/>
              </a:rPr>
              <a:t>x+y</a:t>
            </a:r>
            <a:r>
              <a:rPr lang="en-US" altLang="zh-CN" b="1" dirty="0">
                <a:latin typeface="Courier New" panose="02070309020205020404" pitchFamily="49" charset="0"/>
              </a:rPr>
              <a:t>; }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1000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$a0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x =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1008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addi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1012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j    sum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sum</a:t>
            </a:r>
            <a:endParaRPr lang="en-US" altLang="zh-CN" b="1" dirty="0">
              <a:solidFill>
                <a:srgbClr val="FF0000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1016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…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/>
                <a:cs typeface="Courier New" panose="02070309020205020404"/>
              </a:rPr>
              <a:t>sum: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$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1008 jal sum</a:t>
            </a:r>
            <a:endParaRPr kumimoji="0" lang="en-US" altLang="zh-CN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 jump and link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sz="2400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#save next instruction address 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j Label</a:t>
            </a: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#return to main program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anose="02020603050405020304" pitchFamily="18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anose="02020603050405020304" pitchFamily="18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</a:t>
            </a:r>
            <a:r>
              <a:rPr lang="zh-CN" altLang="en-US" b="1" dirty="0">
                <a:solidFill>
                  <a:srgbClr val="36B0D1"/>
                </a:solidFill>
                <a:latin typeface="+mn-ea"/>
                <a:ea typeface="+mn-ea"/>
              </a:rPr>
              <a:t>寄存器传参的弊端</a:t>
            </a:r>
            <a:endParaRPr lang="en-US" altLang="zh-CN" b="1" dirty="0">
              <a:solidFill>
                <a:srgbClr val="36B0D1"/>
              </a:solidFill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被调用者保存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          </a:t>
            </a:r>
            <a:r>
              <a:rPr lang="zh-CN" altLang="en-US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调用者保存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b="1" dirty="0"/>
              <a:t>调用者（</a:t>
            </a:r>
            <a:r>
              <a:rPr lang="en-US" altLang="zh-CN" sz="2400" b="1" dirty="0"/>
              <a:t>caller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准备函数参数</a:t>
            </a:r>
            <a:endParaRPr lang="zh-CN" altLang="en-US" sz="2200" dirty="0"/>
          </a:p>
          <a:p>
            <a:pPr lvl="2"/>
            <a:r>
              <a:rPr lang="zh-CN" altLang="en-US" sz="2200" dirty="0"/>
              <a:t>保存返回</a:t>
            </a:r>
            <a:r>
              <a:rPr lang="zh-CN" altLang="en-US" sz="2200" dirty="0"/>
              <a:t>地址</a:t>
            </a:r>
            <a:endParaRPr lang="zh-CN" altLang="en-US" sz="2200" dirty="0"/>
          </a:p>
          <a:p>
            <a:pPr lvl="2"/>
            <a:r>
              <a:rPr lang="zh-CN" altLang="en-US" sz="2200" dirty="0"/>
              <a:t>跳转到被调用者子程序</a:t>
            </a:r>
            <a:endParaRPr lang="en-US" altLang="zh-CN" sz="2200" dirty="0"/>
          </a:p>
          <a:p>
            <a:pPr lvl="1"/>
            <a:r>
              <a:rPr lang="zh-CN" altLang="en-US" sz="2400" b="1" dirty="0"/>
              <a:t>被调用者（</a:t>
            </a:r>
            <a:r>
              <a:rPr lang="en-US" altLang="zh-CN" sz="2400" b="1" dirty="0" err="1"/>
              <a:t>callee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  <a:endParaRPr lang="zh-CN" altLang="en-US" sz="2200" dirty="0"/>
          </a:p>
          <a:p>
            <a:pPr lvl="1"/>
            <a:endParaRPr lang="zh-CN" altLang="en-US" sz="1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方便硬件实现（高性能、低功耗），方便编译优化，</a:t>
            </a:r>
            <a:r>
              <a:rPr lang="en-US" altLang="zh-CN" sz="2400" dirty="0"/>
              <a:t>OS</a:t>
            </a:r>
            <a:r>
              <a:rPr lang="zh-CN" altLang="en-US" sz="2400" dirty="0"/>
              <a:t>，虚拟机开发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>
            <a:fillRect/>
          </a:stretch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44594" y="3443442"/>
            <a:ext cx="3871090" cy="1989031"/>
            <a:chOff x="6376017" y="2977537"/>
            <a:chExt cx="3871090" cy="1989031"/>
          </a:xfrm>
        </p:grpSpPr>
        <p:grpSp>
          <p:nvGrpSpPr>
            <p:cNvPr id="9" name="组合 8"/>
            <p:cNvGrpSpPr/>
            <p:nvPr/>
          </p:nvGrpSpPr>
          <p:grpSpPr>
            <a:xfrm>
              <a:off x="6376017" y="2977537"/>
              <a:ext cx="3871090" cy="1989031"/>
              <a:chOff x="6376017" y="2966248"/>
              <a:chExt cx="3871090" cy="198903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6017" y="4087410"/>
                <a:ext cx="1639411" cy="565314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48627" y="2966248"/>
                <a:ext cx="1998480" cy="1989031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6490202" y="3465688"/>
              <a:ext cx="1525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2020</a:t>
              </a:r>
              <a:endParaRPr lang="en-US" altLang="zh-CN" b="1" dirty="0"/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LoongArch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b="1" dirty="0"/>
              <a:t>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调用者需要保存现场，被调用过程可直接使用，不用压栈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</a:t>
            </a:r>
            <a:r>
              <a:rPr lang="en-US" altLang="zh-CN">
                <a:solidFill>
                  <a:srgbClr val="00B050"/>
                </a:solidFill>
              </a:rPr>
              <a:t>~$t9 , </a:t>
            </a:r>
            <a:r>
              <a:rPr lang="en-US" altLang="zh-CN" dirty="0">
                <a:solidFill>
                  <a:srgbClr val="00B050"/>
                </a:solidFill>
              </a:rPr>
              <a:t>$a0~$a3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被调用者保存寄存器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被调用者使用时需提前保存       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  <a:endParaRPr lang="en-US" altLang="zh-CN" sz="2400" dirty="0">
              <a:solidFill>
                <a:srgbClr val="CC33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b="1" dirty="0">
                <a:solidFill>
                  <a:srgbClr val="36B0D1"/>
                </a:solidFill>
              </a:rPr>
              <a:t>为减少开销，每个过程应优先使用哪些寄存器</a:t>
            </a:r>
            <a:r>
              <a:rPr lang="zh-CN" altLang="en-US" sz="2000" b="1" dirty="0">
                <a:solidFill>
                  <a:srgbClr val="36B0D1"/>
                </a:solidFill>
              </a:rPr>
              <a:t>？</a:t>
            </a:r>
            <a:endParaRPr lang="en-US" altLang="zh-CN" sz="2000" b="1" dirty="0">
              <a:solidFill>
                <a:srgbClr val="36B0D1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中断处理程序没有调用者，如何处理？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X86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b="1" dirty="0"/>
              <a:t>Linux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  <a:endParaRPr lang="en-US" altLang="zh-CN" dirty="0"/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b="1" dirty="0"/>
              <a:t>Windows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  <a:endParaRPr lang="en-US" altLang="zh-CN" dirty="0"/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b="1" dirty="0"/>
              <a:t>描述应用程序和操作系统之间，应用和库之间，或应用各部分间的接口</a:t>
            </a:r>
            <a:endParaRPr lang="en-US" altLang="zh-CN" b="1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  <a:endParaRPr lang="zh-CN" altLang="en-US" sz="2200" dirty="0"/>
          </a:p>
          <a:p>
            <a:pPr lvl="1"/>
            <a:r>
              <a:rPr lang="zh-CN" altLang="en-US" sz="2400" dirty="0">
                <a:hlinkClick r:id="rId1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  <a:endParaRPr lang="zh-CN" altLang="en-US" sz="2400" dirty="0"/>
          </a:p>
          <a:p>
            <a:pPr lvl="1"/>
            <a:r>
              <a:rPr lang="zh-CN" altLang="en-US" sz="2400" dirty="0">
                <a:hlinkClick r:id="rId2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3"/>
              </a:rPr>
              <a:t>二进制</a:t>
            </a:r>
            <a:r>
              <a:rPr lang="zh-CN" altLang="en-US" sz="2400" dirty="0"/>
              <a:t>格式、程序库等等</a:t>
            </a:r>
            <a:endParaRPr lang="zh-CN" altLang="en-US" sz="240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  <a:endParaRPr lang="zh-CN" altLang="en-US" sz="4400" b="1" spc="600" dirty="0">
              <a:solidFill>
                <a:srgbClr val="0E7C7F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/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5.1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指令系统概述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b="1" dirty="0"/>
              <a:t>机器指令（指令）</a:t>
            </a:r>
            <a:endParaRPr lang="zh-CN" altLang="en-US" b="1" dirty="0"/>
          </a:p>
          <a:p>
            <a:pPr lvl="1" algn="just" eaLnBrk="1" hangingPunct="1"/>
            <a:r>
              <a:rPr lang="zh-CN" altLang="en-US" sz="2200" dirty="0">
                <a:latin typeface="华文新魏" panose="02010800040101010101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anose="02010800040101010101" pitchFamily="2" charset="-122"/>
            </a:endParaRPr>
          </a:p>
          <a:p>
            <a:pPr algn="just" eaLnBrk="1" hangingPunct="1"/>
            <a:r>
              <a:rPr lang="zh-CN" altLang="en-US" b="1" dirty="0"/>
              <a:t>指令系统（指令集）</a:t>
            </a:r>
            <a:endParaRPr lang="zh-CN" altLang="en-US" b="1" dirty="0"/>
          </a:p>
          <a:p>
            <a:pPr lvl="1"/>
            <a:r>
              <a:rPr lang="zh-CN" altLang="en-US" sz="2200" dirty="0">
                <a:latin typeface="华文新魏" panose="02010800040101010101" pitchFamily="2" charset="-122"/>
              </a:rPr>
              <a:t> 一台计算机中所有机器指令的集合</a:t>
            </a:r>
            <a:endParaRPr lang="zh-CN" altLang="en-US" sz="22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sz="2600" b="1" dirty="0"/>
              <a:t>系列机</a:t>
            </a:r>
            <a:endParaRPr lang="en-US" altLang="zh-CN" sz="2600" b="1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  <a:endParaRPr lang="zh-CN" altLang="en-US" sz="2200" dirty="0"/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解决软件兼容的问题</a:t>
            </a:r>
            <a:endParaRPr lang="zh-CN" altLang="en-US" sz="2200" dirty="0"/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  <a:endParaRPr lang="zh-CN" alt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指令集架构层 </a:t>
            </a:r>
            <a:r>
              <a:rPr lang="en-US" altLang="zh-CN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MIPS)</a:t>
            </a:r>
            <a:endParaRPr lang="en-US" altLang="zh-CN" sz="189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微代码层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0000 1001 1100 0110 1010 1111 0101 1000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1010 1111 0101 1000 0000 1001 1100 0110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1100 0110 1010 1111 0101 1000 0000 1001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0101 1000 0000 1001 1100 0110 1010 1111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6" name="Rectangle 18"/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temp = v[k];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v[k] = v[k+1];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v[k+1] = temp;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/>
          <a:p>
            <a:pPr marL="325120" indent="-325120" defTabSz="433705">
              <a:lnSpc>
                <a:spcPct val="105000"/>
              </a:lnSpc>
            </a:pP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使用布尔代数和真值表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" r:id="rId1" imgW="3492500" imgH="2400300" progId="">
                  <p:embed/>
                </p:oleObj>
              </mc:Choice>
              <mc:Fallback>
                <p:oleObj name="" r:id="rId1" imgW="3492500" imgH="24003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(MIPS)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8"/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=1,Branch=Jump=0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=00110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anose="02010800040101010101" pitchFamily="2" charset="-122"/>
              </a:rPr>
              <a:t>计的依据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软件设计的基础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硬件和软件间的界面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直接影响计算机系统性能</a:t>
            </a:r>
            <a:endParaRPr lang="en-US" altLang="zh-CN" sz="24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完备性</a:t>
            </a:r>
            <a:r>
              <a:rPr lang="zh-CN" altLang="en-US" dirty="0"/>
              <a:t>：指令丰富，功能齐全，使用方便</a:t>
            </a:r>
            <a:endParaRPr lang="zh-CN" altLang="en-US" dirty="0"/>
          </a:p>
          <a:p>
            <a:r>
              <a:rPr lang="zh-CN" altLang="en-US" b="1" dirty="0"/>
              <a:t>有效性</a:t>
            </a:r>
            <a:r>
              <a:rPr lang="zh-CN" altLang="en-US" dirty="0"/>
              <a:t>：程序占空间小，执行速度快</a:t>
            </a:r>
            <a:endParaRPr lang="zh-CN" altLang="en-US" dirty="0"/>
          </a:p>
          <a:p>
            <a:r>
              <a:rPr lang="zh-CN" altLang="en-US" b="1" dirty="0"/>
              <a:t>规整性</a:t>
            </a:r>
            <a:r>
              <a:rPr lang="zh-CN" altLang="en-US" dirty="0"/>
              <a:t>：</a:t>
            </a:r>
            <a:endParaRPr lang="zh-CN" altLang="en-US" dirty="0"/>
          </a:p>
          <a:p>
            <a:pPr lvl="1"/>
            <a:r>
              <a:rPr lang="zh-CN" altLang="en-US" sz="2400" dirty="0"/>
              <a:t>对称性  （对不同寻址方式的支持）</a:t>
            </a:r>
            <a:endParaRPr lang="zh-CN" altLang="en-US" sz="2400" dirty="0"/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b="1" dirty="0"/>
              <a:t>兼容性</a:t>
            </a:r>
            <a:r>
              <a:rPr lang="zh-CN" altLang="en-US" dirty="0"/>
              <a:t>：系列机软件向上兼容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5.2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指令格式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  <a:endParaRPr lang="zh-CN" altLang="en-US" b="1" dirty="0"/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  <a:endParaRPr lang="zh-CN" altLang="en-US" sz="2200" dirty="0"/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animBg="1" uiExpand="1"/>
      <p:bldP spid="11" grpId="0" animBg="1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简单性来自规则性</a:t>
            </a:r>
            <a:endParaRPr lang="en-US" altLang="zh-CN" b="1" dirty="0"/>
          </a:p>
          <a:p>
            <a:pPr lvl="1"/>
            <a:r>
              <a:rPr lang="en-US" altLang="zh-CN" dirty="0"/>
              <a:t>Simplicity favors regularity</a:t>
            </a:r>
            <a:endParaRPr lang="en-US" altLang="zh-CN" dirty="0"/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b="1" dirty="0"/>
              <a:t>越小越快</a:t>
            </a:r>
            <a:r>
              <a:rPr lang="en-US" altLang="zh-CN" b="1" dirty="0"/>
              <a:t>		</a:t>
            </a:r>
            <a:endParaRPr lang="en-US" altLang="zh-CN" b="1" dirty="0"/>
          </a:p>
          <a:p>
            <a:pPr lvl="1"/>
            <a:r>
              <a:rPr lang="en-US" altLang="zh-CN" dirty="0"/>
              <a:t>Smaller is faster</a:t>
            </a:r>
            <a:endParaRPr lang="en-US" altLang="zh-CN" dirty="0"/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b="1" dirty="0"/>
              <a:t>加快经常性事件</a:t>
            </a:r>
            <a:endParaRPr lang="en-US" altLang="zh-CN" b="1" dirty="0"/>
          </a:p>
          <a:p>
            <a:pPr lvl="1"/>
            <a:r>
              <a:rPr lang="en-US" altLang="zh-CN" dirty="0"/>
              <a:t>Make the common case fast</a:t>
            </a:r>
            <a:endParaRPr lang="en-US" altLang="zh-CN" dirty="0"/>
          </a:p>
          <a:p>
            <a:r>
              <a:rPr lang="zh-CN" altLang="en-US" b="1" dirty="0"/>
              <a:t>好的设计需要适度的折衷</a:t>
            </a:r>
            <a:endParaRPr lang="en-US" altLang="zh-CN" b="1" dirty="0"/>
          </a:p>
          <a:p>
            <a:pPr lvl="1"/>
            <a:r>
              <a:rPr lang="en-US" altLang="zh-CN" dirty="0"/>
              <a:t> Good design demands good compromises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  <a:endParaRPr lang="en-US" altLang="zh-CN" dirty="0"/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⌉</a:t>
            </a:r>
            <a:endParaRPr lang="zh-CN" altLang="en-US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  <a:endParaRPr lang="zh-CN" altLang="en-US" dirty="0"/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指令字长度</a:t>
            </a:r>
            <a:endParaRPr lang="zh-CN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指令字长度：</a:t>
            </a:r>
            <a:r>
              <a:rPr lang="zh-CN" altLang="en-US" dirty="0">
                <a:latin typeface="华文新魏" panose="02010800040101010101" pitchFamily="2" charset="-122"/>
              </a:rPr>
              <a:t>指令中包含二进制代码的位数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dirty="0">
                <a:latin typeface="华文新魏" panose="02010800040101010101" pitchFamily="2" charset="-122"/>
              </a:rPr>
              <a:t>字长与机器字的长度有关</a:t>
            </a:r>
            <a:r>
              <a:rPr lang="en-US" altLang="zh-CN" dirty="0">
                <a:latin typeface="华文新魏" panose="02010800040101010101" pitchFamily="2" charset="-122"/>
              </a:rPr>
              <a:t>:   </a:t>
            </a:r>
            <a:r>
              <a:rPr lang="zh-CN" altLang="en-US" b="1" dirty="0">
                <a:latin typeface="华文新魏" panose="02010800040101010101" pitchFamily="2" charset="-122"/>
              </a:rPr>
              <a:t>单字长，双字长，半字长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</a:rPr>
              <a:t>指令字越长，地址码长度越长，可直接寻址空间越大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华文新魏" panose="02010800040101010101" pitchFamily="2" charset="-122"/>
              </a:rPr>
              <a:t>指令字越长，占用空间越大，取指令越慢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定长指令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  <a:endParaRPr lang="zh-CN" altLang="en-US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变长指令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  <a:endParaRPr lang="zh-CN" altLang="en-US" dirty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sz="2500" dirty="0">
              <a:latin typeface="华文新魏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393916"/>
            <a:ext cx="7058025" cy="738188"/>
            <a:chOff x="2566989" y="2917826"/>
            <a:chExt cx="7058025" cy="738188"/>
          </a:xfrm>
        </p:grpSpPr>
        <p:graphicFrame>
          <p:nvGraphicFramePr>
            <p:cNvPr id="7" name="内容占位符 4"/>
            <p:cNvGraphicFramePr/>
            <p:nvPr/>
          </p:nvGraphicFramePr>
          <p:xfrm>
            <a:off x="2566989" y="291782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8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</a:rPr>
              <a:t>指令地址码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A2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  <a:endParaRPr lang="en-US" altLang="zh-CN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  <a:endParaRPr lang="zh-CN" altLang="en-US" sz="20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  <a:endParaRPr lang="zh-CN" altLang="en-US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A3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AC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如停机、空操作、开关中断等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种指令操作码公共部分不得重叠，否则无法区分，译码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  <a:endParaRPr lang="en-US" altLang="zh-CN" sz="2400" baseline="70000" dirty="0"/>
          </a:p>
          <a:p>
            <a:pPr algn="l"/>
            <a:r>
              <a:rPr lang="en-US" altLang="zh-CN" sz="2400" dirty="0"/>
              <a:t>2</a:t>
            </a:r>
            <a:r>
              <a:rPr lang="en-US" altLang="zh-CN" sz="2400" baseline="70000" dirty="0">
                <a:sym typeface="+mn-ea"/>
              </a:rPr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为多余状态，可用于表示其他类型指令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OP(8)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A(6)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5.3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寻址方式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寻找指令或操作数有效地址的方式</a:t>
            </a:r>
            <a:endParaRPr lang="zh-CN" altLang="en-US" b="1" dirty="0"/>
          </a:p>
          <a:p>
            <a:pPr lvl="1"/>
            <a:r>
              <a:rPr lang="zh-CN" altLang="en-US" sz="2400" b="1" dirty="0"/>
              <a:t>指令寻址</a:t>
            </a:r>
            <a:endParaRPr lang="zh-CN" altLang="en-US" sz="2400" b="1" dirty="0"/>
          </a:p>
          <a:p>
            <a:pPr lvl="2"/>
            <a:r>
              <a:rPr lang="zh-CN" altLang="en-US" sz="2400" dirty="0"/>
              <a:t>顺序寻址、跳跃寻址</a:t>
            </a:r>
            <a:endParaRPr lang="zh-CN" altLang="en-US" sz="2400" dirty="0"/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  <a:endParaRPr lang="zh-CN" altLang="en-US" dirty="0"/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1991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  <a:endParaRPr lang="zh-CN" altLang="en-US" dirty="0"/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  <a:endParaRPr lang="zh-CN" altLang="en-US" dirty="0"/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b="1" dirty="0"/>
              <a:t>形成操作数有效地址的方法</a:t>
            </a:r>
            <a:r>
              <a:rPr lang="zh-CN" altLang="en-US" dirty="0"/>
              <a:t>  </a:t>
            </a:r>
            <a:r>
              <a:rPr lang="zh-CN" altLang="en-US" sz="2800" dirty="0"/>
              <a:t>     </a:t>
            </a:r>
            <a:endParaRPr lang="zh-CN" altLang="en-US" sz="2800" dirty="0"/>
          </a:p>
          <a:p>
            <a:pPr lvl="1"/>
            <a:r>
              <a:rPr lang="zh-CN" altLang="en-US" dirty="0"/>
              <a:t>单地址指令地址码的构成</a:t>
            </a:r>
            <a:r>
              <a:rPr lang="en-US" altLang="zh-CN" dirty="0"/>
              <a:t>: mode  , D</a:t>
            </a:r>
            <a:endParaRPr lang="en-US" altLang="zh-CN" dirty="0"/>
          </a:p>
          <a:p>
            <a:pPr lvl="1"/>
            <a:r>
              <a:rPr lang="zh-CN" altLang="en-US" dirty="0"/>
              <a:t>实际有效地址为 </a:t>
            </a:r>
            <a:r>
              <a:rPr lang="en-US" altLang="zh-CN" sz="1800" dirty="0"/>
              <a:t>E, </a:t>
            </a:r>
            <a:r>
              <a:rPr lang="zh-CN" altLang="en-US" dirty="0"/>
              <a:t>实际操作数 </a:t>
            </a:r>
            <a:r>
              <a:rPr lang="en-US" altLang="zh-CN" sz="1800" dirty="0"/>
              <a:t>S</a:t>
            </a:r>
            <a:endParaRPr lang="en-US" altLang="zh-CN" sz="1800" dirty="0"/>
          </a:p>
          <a:p>
            <a:pPr lvl="1"/>
            <a:r>
              <a:rPr lang="en-US" altLang="zh-CN" dirty="0"/>
              <a:t> S= (E)      </a:t>
            </a:r>
            <a:endParaRPr lang="en-US" altLang="zh-CN" sz="1800" dirty="0"/>
          </a:p>
          <a:p>
            <a:endParaRPr lang="en-US" altLang="zh-CN" sz="1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  <a:endParaRPr lang="en-US" altLang="zh-CN" dirty="0"/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anose="02010601030101010101" pitchFamily="2" charset="-122"/>
              </a:rPr>
              <a:t>立即寻址</a:t>
            </a:r>
            <a:endParaRPr lang="zh-CN" altLang="en-US">
              <a:latin typeface="方正舒体" panose="02010601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  <a:endParaRPr lang="zh-CN" altLang="en-US" sz="2700" dirty="0"/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  <a:endParaRPr lang="en-US" altLang="zh-CN" sz="2900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anose="02010800040101010101" pitchFamily="2" charset="-122"/>
              </a:rPr>
              <a:t> </a:t>
            </a:r>
            <a:r>
              <a:rPr lang="zh-CN" altLang="en-US" sz="2800" dirty="0">
                <a:latin typeface="华文新魏" panose="02010800040101010101" pitchFamily="2" charset="-122"/>
              </a:rPr>
              <a:t>操作数在</a:t>
            </a:r>
            <a:r>
              <a:rPr lang="en-US" altLang="zh-CN" sz="2800" dirty="0">
                <a:latin typeface="华文新魏" panose="02010800040101010101" pitchFamily="2" charset="-122"/>
              </a:rPr>
              <a:t>CPU</a:t>
            </a:r>
            <a:r>
              <a:rPr lang="zh-CN" altLang="en-US" sz="2800" dirty="0">
                <a:latin typeface="华文新魏" panose="02010800040101010101" pitchFamily="2" charset="-122"/>
              </a:rPr>
              <a:t>的内部寄存器中</a:t>
            </a:r>
            <a:r>
              <a:rPr lang="en-US" altLang="zh-CN" sz="2800" dirty="0">
                <a:latin typeface="华文新魏" panose="02010800040101010101" pitchFamily="2" charset="-122"/>
              </a:rPr>
              <a:t>.</a:t>
            </a:r>
            <a:endParaRPr lang="en-US" altLang="zh-CN" sz="28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en-US" altLang="zh-CN" sz="2400" dirty="0"/>
              <a:t>AX,BX,CX,DX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  <a:endParaRPr lang="zh-CN" altLang="en-US" sz="2800" dirty="0"/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  <a:endPara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/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基址</a:t>
            </a:r>
            <a:r>
              <a:rPr lang="en-US" altLang="zh-CN" dirty="0">
                <a:latin typeface="方正舒体" panose="02010601030101010101" pitchFamily="2" charset="-122"/>
              </a:rPr>
              <a:t>/</a:t>
            </a:r>
            <a:r>
              <a:rPr lang="zh-CN" altLang="en-US" dirty="0">
                <a:latin typeface="方正舒体" panose="02010601030101010101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4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20459" y="5448145"/>
            <a:ext cx="2653180" cy="481013"/>
            <a:chOff x="4616572" y="5448145"/>
            <a:chExt cx="265318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616572" y="5529048"/>
              <a:ext cx="46164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4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/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  <a:endParaRPr lang="zh-CN" altLang="en-US" sz="2500" b="1" dirty="0"/>
          </a:p>
          <a:p>
            <a:pPr lvl="1"/>
            <a:r>
              <a:rPr kumimoji="1" lang="en-US" altLang="zh-CN" dirty="0">
                <a:sym typeface="Wingdings" panose="05000000000000000000" pitchFamily="2" charset="2"/>
              </a:rPr>
              <a:t>CPU</a:t>
            </a:r>
            <a:r>
              <a:rPr kumimoji="1" lang="zh-CN" altLang="en-US" dirty="0">
                <a:sym typeface="Wingdings" panose="05000000000000000000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  <a:endParaRPr kumimoji="1" lang="zh-CN" altLang="en-US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栈顶不动，数据移动，</a:t>
            </a:r>
            <a:r>
              <a:rPr kumimoji="1" lang="zh-CN" altLang="en-US" dirty="0">
                <a:sym typeface="Wingdings" panose="05000000000000000000" pitchFamily="2" charset="2"/>
              </a:rPr>
              <a:t>进出栈所有数据都需移动</a:t>
            </a:r>
            <a:endParaRPr kumimoji="1" lang="en-US" altLang="zh-CN" dirty="0">
              <a:sym typeface="Wingdings 2" panose="05020102010507070707" pitchFamily="18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栈容量有限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栈顶移动，数据不动，非破坏性读出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栈容量大，栈数目容量均可自定义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  <a:endParaRPr lang="zh-CN" altLang="en-US" b="1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  <a:endParaRPr lang="en-US" altLang="zh-CN" b="1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99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98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97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4" name="Group 16"/>
          <p:cNvGrpSpPr/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b="1" dirty="0"/>
              <a:t>汇编语言的操作对象是</a:t>
            </a:r>
            <a:r>
              <a:rPr lang="zh-CN" altLang="en-US" b="1" dirty="0">
                <a:solidFill>
                  <a:srgbClr val="36B0D1"/>
                </a:solidFill>
              </a:rPr>
              <a:t>寄存器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36B0D1"/>
                </a:solidFill>
              </a:rPr>
              <a:t>内存</a:t>
            </a:r>
            <a:r>
              <a:rPr lang="zh-CN" altLang="en-US" b="1" dirty="0"/>
              <a:t>单元</a:t>
            </a:r>
            <a:endParaRPr lang="en-US" altLang="zh-CN" b="1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寄存器有无数据类型？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语言数据类型：</a:t>
            </a:r>
            <a:r>
              <a:rPr lang="en-US" altLang="zh-CN" dirty="0"/>
              <a:t>char</a:t>
            </a:r>
            <a:r>
              <a:rPr lang="zh-CN" altLang="en-US" dirty="0"/>
              <a:t>、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short</a:t>
            </a:r>
            <a:r>
              <a:rPr lang="zh-CN" altLang="en-US" dirty="0"/>
              <a:t>、</a:t>
            </a:r>
            <a:r>
              <a:rPr lang="en-US" altLang="zh-CN" dirty="0"/>
              <a:t>float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寄存器变量数据类型？</a:t>
            </a:r>
            <a:endParaRPr lang="en-US" altLang="zh-CN" dirty="0"/>
          </a:p>
          <a:p>
            <a:pPr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寄存器</a:t>
            </a:r>
            <a:r>
              <a:rPr lang="zh-CN" altLang="en-US" dirty="0"/>
              <a:t>，字长</a:t>
            </a:r>
            <a:r>
              <a:rPr lang="en-US" altLang="zh-CN" dirty="0"/>
              <a:t>---32bits= 1 Word</a:t>
            </a:r>
            <a:endParaRPr lang="en-US" altLang="zh-CN" dirty="0"/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个通用寄存器：</a:t>
            </a:r>
            <a:r>
              <a:rPr lang="en-US" altLang="zh-CN" dirty="0">
                <a:solidFill>
                  <a:srgbClr val="C00000"/>
                </a:solidFill>
              </a:rPr>
              <a:t>$0 ~ $31</a:t>
            </a:r>
            <a:endParaRPr lang="en-US" altLang="zh-CN" dirty="0">
              <a:solidFill>
                <a:srgbClr val="C00000"/>
              </a:solidFill>
            </a:endParaRPr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个浮点寄存器：</a:t>
            </a:r>
            <a:r>
              <a:rPr lang="en-US" altLang="zh-CN" dirty="0">
                <a:solidFill>
                  <a:srgbClr val="C00000"/>
                </a:solidFill>
              </a:rPr>
              <a:t>$f0~$f31</a:t>
            </a:r>
            <a:endParaRPr lang="en-US" altLang="zh-CN" dirty="0">
              <a:solidFill>
                <a:srgbClr val="C00000"/>
              </a:solidFill>
            </a:endParaRPr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C00000"/>
                </a:solidFill>
              </a:rPr>
              <a:t>特殊寄存器： </a:t>
            </a:r>
            <a:r>
              <a:rPr lang="en-US" altLang="zh-CN" dirty="0">
                <a:solidFill>
                  <a:srgbClr val="C00000"/>
                </a:solidFill>
              </a:rPr>
              <a:t>Hi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Lo   </a:t>
            </a:r>
            <a:r>
              <a:rPr lang="zh-CN" altLang="en-US" dirty="0">
                <a:solidFill>
                  <a:srgbClr val="C00000"/>
                </a:solidFill>
              </a:rPr>
              <a:t>存放乘除法结果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anose="02010601030101010101" pitchFamily="2" charset="-122"/>
              </a:rPr>
              <a:t>不同寻址方式对比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80808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  <a:endParaRPr kumimoji="1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  <a:endParaRPr lang="zh-CN" altLang="en-US" dirty="0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200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500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200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500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800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100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2100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1102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5.4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指令类型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指令系统举例（</a:t>
            </a:r>
            <a:r>
              <a:rPr lang="en-US" altLang="zh-CN" b="1" dirty="0">
                <a:latin typeface="+mj-lt"/>
              </a:rPr>
              <a:t>MIPS</a:t>
            </a:r>
            <a:r>
              <a:rPr lang="zh-CN" altLang="en-US" b="1" dirty="0">
                <a:latin typeface="+mj-lt"/>
              </a:rPr>
              <a:t>指令系统）</a:t>
            </a:r>
            <a:endParaRPr lang="zh-CN" altLang="en-US" b="1" dirty="0">
              <a:latin typeface="+mj-lt"/>
            </a:endParaRPr>
          </a:p>
          <a:p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  <a:endParaRPr lang="zh-CN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b="1" dirty="0">
                <a:latin typeface="华文新魏" panose="02010800040101010101" pitchFamily="2" charset="-122"/>
              </a:rPr>
              <a:t>按计算机系统的层次结构分类</a:t>
            </a:r>
            <a:endParaRPr lang="en-US" altLang="zh-CN" sz="2600" b="1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  <a:endParaRPr lang="zh-CN" altLang="en-US" dirty="0"/>
          </a:p>
          <a:p>
            <a:pPr eaLnBrk="1" hangingPunct="1"/>
            <a:r>
              <a:rPr lang="zh-CN" altLang="en-US" sz="2600" b="1" dirty="0"/>
              <a:t>按操作数物理位置分类</a:t>
            </a:r>
            <a:endParaRPr lang="en-US" altLang="zh-CN" sz="2600" b="1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latin typeface="华文新魏" panose="02010800040101010101" pitchFamily="2" charset="-122"/>
              </a:rPr>
              <a:t>按指令长度分类</a:t>
            </a:r>
            <a:endParaRPr lang="en-US" altLang="zh-CN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  <a:endParaRPr lang="zh-CN" altLang="en-US" dirty="0"/>
          </a:p>
          <a:p>
            <a:pPr eaLnBrk="1" hangingPunct="1"/>
            <a:r>
              <a:rPr lang="zh-CN" altLang="en-US" sz="2600" b="1" dirty="0">
                <a:latin typeface="华文新魏" panose="02010800040101010101" pitchFamily="2" charset="-122"/>
              </a:rPr>
              <a:t>按操作数个数分类</a:t>
            </a:r>
            <a:endParaRPr lang="en-US" altLang="zh-CN" sz="2600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b="1" dirty="0">
                <a:latin typeface="华文新魏" panose="02010800040101010101" pitchFamily="2" charset="-122"/>
              </a:rPr>
              <a:t>按指令功能分类</a:t>
            </a:r>
            <a:endParaRPr lang="en-US" altLang="zh-CN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x86</a:t>
            </a:r>
            <a:r>
              <a:rPr lang="zh-CN" altLang="en-US" dirty="0"/>
              <a:t>指令分类</a:t>
            </a:r>
            <a:endParaRPr lang="zh-CN" altLang="en-US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数据传送类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算术运算类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  <a:endParaRPr lang="zh-CN" altLang="en-US" sz="1900" dirty="0"/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  <a:endParaRPr lang="zh-CN" altLang="en-US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逻辑运算类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  <a:endParaRPr lang="en-US" altLang="zh-CN" sz="19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程序控制类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  <a:endParaRPr lang="en-US" altLang="zh-CN" sz="1900" dirty="0"/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输入</a:t>
            </a:r>
            <a:r>
              <a:rPr lang="en-US" altLang="zh-CN" sz="2400" b="1" dirty="0"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</a:rPr>
              <a:t>输出类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其他类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CLI (clear interrupt enable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运算指令</a:t>
            </a:r>
            <a:endParaRPr lang="en-US" altLang="zh-CN" b="1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b="1" dirty="0"/>
              <a:t>分支指令</a:t>
            </a:r>
            <a:endParaRPr lang="en-US" altLang="zh-CN" b="1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b="1" dirty="0"/>
              <a:t>访存指令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b="1" dirty="0"/>
              <a:t>系统指令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+mj-lt"/>
              </a:rPr>
              <a:t>5.5 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指令格式设计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</a:t>
            </a:r>
            <a:r>
              <a:rPr lang="zh-CN" altLang="en-US" b="1" dirty="0"/>
              <a:t>操作码字段长度</a:t>
            </a:r>
            <a:endParaRPr lang="en-US" altLang="zh-CN" dirty="0"/>
          </a:p>
          <a:p>
            <a:r>
              <a:rPr lang="zh-CN" altLang="en-US" dirty="0"/>
              <a:t>根据对操作数的要求确定</a:t>
            </a:r>
            <a:r>
              <a:rPr lang="zh-CN" altLang="en-US" b="1" dirty="0"/>
              <a:t>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</a:t>
            </a:r>
            <a:r>
              <a:rPr lang="zh-CN" altLang="en-US" b="1" dirty="0"/>
              <a:t>寻址方式字段长度</a:t>
            </a:r>
            <a:endParaRPr lang="en-US" altLang="zh-CN" dirty="0"/>
          </a:p>
          <a:p>
            <a:r>
              <a:rPr lang="zh-CN" altLang="en-US" b="1" dirty="0"/>
              <a:t>定长</a:t>
            </a:r>
            <a:r>
              <a:rPr lang="zh-CN" altLang="en-US" dirty="0"/>
              <a:t>还是</a:t>
            </a:r>
            <a:r>
              <a:rPr lang="zh-CN" altLang="en-US" b="1" dirty="0"/>
              <a:t>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OP(7)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A(7)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Mode(2)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  <a:endParaRPr lang="zh-CN" altLang="en-US" sz="2400" dirty="0"/>
          </a:p>
          <a:p>
            <a:pPr lvl="1"/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Group 62"/>
              <p:cNvGrpSpPr/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2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70" name="内容占位符 2"/>
          <p:cNvSpPr txBox="1"/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MIPS</a:t>
            </a:r>
            <a:r>
              <a:rPr lang="zh-CN" altLang="en-US" dirty="0"/>
              <a:t>寄存器  </a:t>
            </a:r>
            <a:r>
              <a:rPr lang="en-US" altLang="zh-CN" dirty="0"/>
              <a:t>(5</a:t>
            </a:r>
            <a:r>
              <a:rPr lang="zh-CN" altLang="en-US" dirty="0"/>
              <a:t>位地址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/>
                <a:gridCol w="1649987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/>
                <a:gridCol w="1659524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/>
                <a:gridCol w="1663884"/>
                <a:gridCol w="4150147"/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/>
                <a:gridCol w="1661706"/>
                <a:gridCol w="414471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/>
                <a:gridCol w="1657350"/>
                <a:gridCol w="415290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/>
                <a:gridCol w="1676400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/>
                <a:gridCol w="1685925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/>
                <a:gridCol w="1685925"/>
                <a:gridCol w="412432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/>
                <a:gridCol w="1661707"/>
                <a:gridCol w="411606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/>
                <a:gridCol w="1656511"/>
                <a:gridCol w="410776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/>
                <a:gridCol w="1652157"/>
                <a:gridCol w="4116067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/>
                <a:gridCol w="1661707"/>
                <a:gridCol w="410651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/>
                <a:gridCol w="1663894"/>
                <a:gridCol w="409279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  <a:endParaRPr lang="en-US" altLang="zh-CN" sz="2000" b="1" dirty="0"/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  <a:endParaRPr lang="en-US" altLang="zh-CN" sz="2000" b="1" baseline="-50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  <a:endParaRPr lang="en-US" altLang="zh-CN" sz="2000" b="1" baseline="-25000" dirty="0"/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217721" y="1750106"/>
            <a:ext cx="4301179" cy="777965"/>
            <a:chOff x="571368" y="4534293"/>
            <a:chExt cx="2672205" cy="777965"/>
          </a:xfrm>
        </p:grpSpPr>
        <p:sp>
          <p:nvSpPr>
            <p:cNvPr id="19" name="矩形 18"/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中断异常时寄存器如何保存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  <a:endParaRPr lang="zh-CN" altLang="en-US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  <a:endParaRPr lang="zh-CN" altLang="en-US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  <a:endParaRPr lang="zh-CN" altLang="en-US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  <a:endParaRPr lang="zh-CN" altLang="en-US" sz="2000" dirty="0"/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</a:t>
            </a:r>
            <a:r>
              <a:rPr lang="zh-CN" altLang="en-US" sz="2000"/>
              <a:t>为</a:t>
            </a:r>
            <a:r>
              <a:rPr lang="en-US" altLang="zh-CN" sz="2000"/>
              <a:t>1~64K</a:t>
            </a:r>
            <a:r>
              <a:rPr lang="zh-CN" altLang="en-US" sz="2000"/>
              <a:t>（与机器字长有关）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）转移指令的目标地址范围是多少？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5.6 CISC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与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RISC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  <a:endParaRPr lang="zh-CN" altLang="en-US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b="1" dirty="0">
                <a:latin typeface="+mn-lt"/>
              </a:rPr>
              <a:t>CISC---</a:t>
            </a:r>
            <a:r>
              <a:rPr lang="zh-CN" altLang="en-US" b="1" dirty="0">
                <a:latin typeface="+mn-lt"/>
              </a:rPr>
              <a:t>复杂指令系统计算机 </a:t>
            </a:r>
            <a:endParaRPr lang="zh-CN" altLang="en-US" b="1" dirty="0">
              <a:latin typeface="+mn-lt"/>
            </a:endParaRP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  <a:endParaRPr lang="en-US" altLang="zh-CN" sz="2400" dirty="0">
              <a:latin typeface="+mn-lt"/>
            </a:endParaRP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RISC---</a:t>
            </a:r>
            <a:r>
              <a:rPr lang="zh-CN" altLang="en-US" b="1" dirty="0">
                <a:latin typeface="+mn-lt"/>
              </a:rPr>
              <a:t>精简指令系统计算机</a:t>
            </a:r>
            <a:endParaRPr lang="zh-CN" altLang="en-US" b="1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r>
              <a:rPr lang="en-US" altLang="zh-CN" sz="2400" b="1" dirty="0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  <a:endParaRPr lang="zh-CN" altLang="en-US" sz="2400" b="1" dirty="0"/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  <a:endParaRPr lang="en-US" altLang="zh-CN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  <a:endParaRPr lang="zh-CN" altLang="en-US" sz="2400" dirty="0"/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sz="19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5.7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PDP-11</a:t>
            </a:r>
            <a:r>
              <a:rPr lang="zh-CN" altLang="en-US" dirty="0">
                <a:latin typeface="方正舒体" panose="02010601030101010101" pitchFamily="2" charset="-122"/>
              </a:rPr>
              <a:t>指令格式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OP(10)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5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855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  <a:endParaRPr lang="zh-CN" altLang="en-US" dirty="0"/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)</a:t>
                </a:r>
                <a:endPara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36737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个通用寄存器（</a:t>
            </a:r>
            <a:r>
              <a:rPr lang="en-US" altLang="zh-CN" dirty="0"/>
              <a:t>3</a:t>
            </a:r>
            <a:r>
              <a:rPr lang="zh-CN" altLang="en-US" dirty="0"/>
              <a:t>位地址）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200(R1)</a:t>
            </a:r>
            <a:endParaRPr lang="en-US" altLang="zh-CN" sz="2400" dirty="0">
              <a:solidFill>
                <a:srgbClr val="0000FF"/>
              </a:solidFill>
              <a:latin typeface="Courier New Bold" panose="02070609020205020404" charset="0"/>
              <a:cs typeface="Courier New Bold" panose="02070609020205020404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/>
                <a:gridCol w="1651518"/>
                <a:gridCol w="1753533"/>
                <a:gridCol w="6811968"/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如果寄存器字段是</a:t>
            </a:r>
            <a:r>
              <a:rPr lang="en-US" altLang="zh-CN" sz="2400" dirty="0">
                <a:latin typeface="Courier New Bold" panose="02070609020205020404" charset="0"/>
                <a:cs typeface="Courier New Bold" panose="02070609020205020404" charset="0"/>
              </a:rPr>
              <a:t>R7</a:t>
            </a:r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（</a:t>
            </a:r>
            <a:r>
              <a:rPr lang="en-US" altLang="zh-CN" sz="2400" dirty="0">
                <a:latin typeface="Courier New Bold" panose="02070609020205020404" charset="0"/>
                <a:cs typeface="Courier New Bold" panose="02070609020205020404" charset="0"/>
              </a:rPr>
              <a:t>PC</a:t>
            </a:r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）</a:t>
            </a:r>
            <a:endParaRPr lang="en-US" altLang="zh-CN" sz="2400" dirty="0">
              <a:latin typeface="Courier New Bold" panose="02070609020205020404" charset="0"/>
              <a:cs typeface="Courier New Bold" panose="02070609020205020404" charset="0"/>
            </a:endParaRPr>
          </a:p>
          <a:p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寻址模式演化成四种特殊的寻址方式</a:t>
            </a:r>
            <a:endParaRPr lang="en-US" altLang="zh-CN" sz="2400" dirty="0">
              <a:latin typeface="Courier New Bold" panose="02070609020205020404" charset="0"/>
              <a:cs typeface="Courier New Bold" panose="02070609020205020404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/>
                <a:gridCol w="1562100"/>
                <a:gridCol w="1562100"/>
                <a:gridCol w="2476500"/>
                <a:gridCol w="4610618"/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  <a:endParaRPr lang="zh-CN" altLang="en-US" sz="1600" dirty="0"/>
                    </a:p>
                  </a:txBody>
                  <a:tcPr anchor="ctr" anchorCtr="1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 / 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6635" y="5803085"/>
            <a:ext cx="7118730" cy="550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8" name="内容占位符 2"/>
          <p:cNvSpPr txBox="1"/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0x2538820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en-US" altLang="zh-CN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寄存器寻址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变址寻址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立即数寻址</a:t>
            </a:r>
            <a:endParaRPr lang="en-US" altLang="zh-CN" b="1" dirty="0"/>
          </a:p>
          <a:p>
            <a:pPr>
              <a:defRPr/>
            </a:pPr>
            <a:r>
              <a:rPr lang="en-US" altLang="zh-CN" b="1" dirty="0"/>
              <a:t>PC</a:t>
            </a:r>
            <a:r>
              <a:rPr lang="zh-CN" altLang="en-US" b="1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 reg1,reg2,offset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  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 label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  <a:endParaRPr lang="zh-CN" altLang="en-US" dirty="0"/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364" y="1503408"/>
            <a:ext cx="6656694" cy="5878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2974021"/>
            <a:ext cx="10934699" cy="28896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X86</a:t>
            </a:r>
            <a:r>
              <a:rPr lang="zh-CN" altLang="en-US"/>
              <a:t>指令格式</a:t>
            </a: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905565" y="2090057"/>
            <a:ext cx="400721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367722" y="2090057"/>
            <a:ext cx="5490817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  <a:endParaRPr lang="zh-CN" altLang="en-US" sz="1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/>
            <p:nvPr/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/>
                  <a:gridCol w="1200150"/>
                  <a:gridCol w="1200150"/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5" name="内容占位符 4"/>
            <p:cNvGraphicFramePr/>
            <p:nvPr/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/>
                  <a:gridCol w="863600"/>
                  <a:gridCol w="2525712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  <a:endParaRPr lang="en-US" altLang="zh-CN" sz="2800" dirty="0"/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/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1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30761" name="内容占位符 2"/>
          <p:cNvSpPr txBox="1"/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/>
            <p:nvPr/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/>
                  <a:gridCol w="1002506"/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0" name="内容占位符 4"/>
            <p:cNvGraphicFramePr/>
            <p:nvPr/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/>
                  <a:gridCol w="713419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/>
          <p:nvPr/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/>
                <a:gridCol w="335691"/>
                <a:gridCol w="342900"/>
                <a:gridCol w="2104741"/>
                <a:gridCol w="1751293"/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/>
              <a:t>x86-64 Integer Registers</a:t>
            </a: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%rsp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4" name="Rectangle 6"/>
            <p:cNvSpPr/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%eax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5" name="Rectangle 7"/>
            <p:cNvSpPr/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%ebx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6" name="Rectangle 8"/>
            <p:cNvSpPr/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%ecx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7" name="Rectangle 9"/>
            <p:cNvSpPr/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%edx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8" name="Rectangle 10"/>
            <p:cNvSpPr/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%esi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9" name="Rectangle 11"/>
            <p:cNvSpPr/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%edi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0" name="Rectangle 12"/>
            <p:cNvSpPr/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%esp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1" name="Rectangle 13"/>
            <p:cNvSpPr/>
            <p:nvPr/>
          </p:nvSpPr>
          <p:spPr bwMode="auto">
            <a:xfrm>
              <a:off x="2552700" y="5453826"/>
              <a:ext cx="1765300" cy="444499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%ebp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2" name="Rectangle 14"/>
            <p:cNvSpPr/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%r8d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3" name="Rectangle 15"/>
            <p:cNvSpPr/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%r9d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4" name="Rectangle 16"/>
            <p:cNvSpPr/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%r10d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5" name="Rectangle 17"/>
            <p:cNvSpPr/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%r11d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6" name="Rectangle 18"/>
            <p:cNvSpPr/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%r12d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7" name="Rectangle 19"/>
            <p:cNvSpPr/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%r13d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8" name="Rectangle 20"/>
            <p:cNvSpPr/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%r14d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9" name="Rectangle 21"/>
            <p:cNvSpPr/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%r15d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0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%r8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1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%r9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2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%r10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3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%r11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4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%r12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5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%r13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6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%r14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7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%r15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8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9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0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%rcx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1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%rdx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2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%rsi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3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%rdi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4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%rbp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</p:grpSp>
      <p:pic>
        <p:nvPicPr>
          <p:cNvPr id="5" name="Picture 250" descr="j031255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56875" y="-281041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/>
                <a:gridCol w="4418546"/>
                <a:gridCol w="4628953"/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课后习题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  <a:endParaRPr lang="en-US" altLang="zh-CN" dirty="0"/>
          </a:p>
          <a:p>
            <a:r>
              <a:rPr lang="en-US" altLang="zh-CN" dirty="0"/>
              <a:t>5.6  </a:t>
            </a:r>
            <a:endParaRPr lang="en-US" altLang="zh-CN" dirty="0"/>
          </a:p>
          <a:p>
            <a:r>
              <a:rPr lang="en-US" altLang="zh-CN" dirty="0"/>
              <a:t>5.7</a:t>
            </a:r>
            <a:endParaRPr lang="en-US" altLang="zh-CN" dirty="0"/>
          </a:p>
          <a:p>
            <a:r>
              <a:rPr lang="en-US" altLang="zh-CN" dirty="0"/>
              <a:t>5.8</a:t>
            </a:r>
            <a:endParaRPr lang="en-US" altLang="zh-CN" dirty="0"/>
          </a:p>
          <a:p>
            <a:r>
              <a:rPr lang="en-US" altLang="zh-CN" dirty="0"/>
              <a:t>5.9</a:t>
            </a:r>
            <a:endParaRPr lang="en-US" altLang="zh-CN" dirty="0"/>
          </a:p>
          <a:p>
            <a:r>
              <a:rPr lang="en-US" altLang="zh-CN" dirty="0"/>
              <a:t>5.12 </a:t>
            </a:r>
            <a:endParaRPr lang="en-US" altLang="zh-CN" dirty="0"/>
          </a:p>
          <a:p>
            <a:r>
              <a:rPr lang="en-US" altLang="zh-CN" dirty="0"/>
              <a:t>5.13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5468" y="3686862"/>
            <a:ext cx="3286316" cy="233693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6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NDA2Njk4ODAyYjVlNzIxYjMzMTJlNWYzOTJiYjQzND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18759</Words>
  <Application>WPS 演示</Application>
  <PresentationFormat>宽屏</PresentationFormat>
  <Paragraphs>3098</Paragraphs>
  <Slides>95</Slides>
  <Notes>8</Notes>
  <HiddenSlides>8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95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义启小楷书</vt:lpstr>
      <vt:lpstr>Courier New</vt:lpstr>
      <vt:lpstr>Arial Narrow</vt:lpstr>
      <vt:lpstr>Courier New Bold</vt:lpstr>
      <vt:lpstr>Arial Unicode MS</vt:lpstr>
      <vt:lpstr>等线</vt:lpstr>
      <vt:lpstr>MS PGothic</vt:lpstr>
      <vt:lpstr>Times</vt:lpstr>
      <vt:lpstr>华文仿宋</vt:lpstr>
      <vt:lpstr>Times New Roman</vt:lpstr>
      <vt:lpstr>Calibri</vt:lpstr>
      <vt:lpstr>Courier New</vt:lpstr>
      <vt:lpstr>华文新魏</vt:lpstr>
      <vt:lpstr>Consolas</vt:lpstr>
      <vt:lpstr>华文楷体</vt:lpstr>
      <vt:lpstr>Verdana</vt:lpstr>
      <vt:lpstr>方正舒体</vt:lpstr>
      <vt:lpstr>Wingdings 2</vt:lpstr>
      <vt:lpstr>Garamond</vt:lpstr>
      <vt:lpstr>Symbol</vt:lpstr>
      <vt:lpstr>Calibri</vt:lpstr>
      <vt:lpstr>Segoe UI Black</vt:lpstr>
      <vt:lpstr>Algerian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  (5位地址)</vt:lpstr>
      <vt:lpstr>IA-32的寄存器组织</vt:lpstr>
      <vt:lpstr>x86-64 Integer Registers</vt:lpstr>
      <vt:lpstr>历史机型中的寄存器数目</vt:lpstr>
      <vt:lpstr>MIPS加减指令</vt:lpstr>
      <vt:lpstr>MIPS加减指令</vt:lpstr>
      <vt:lpstr>MIPS访存指令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比较置位指令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PowerPoint 演示文稿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指令字长度</vt:lpstr>
      <vt:lpstr>指令地址码</vt:lpstr>
      <vt:lpstr>扩展操作码</vt:lpstr>
      <vt:lpstr>扩展指令举例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本章主要内容</vt:lpstr>
      <vt:lpstr>指令分类方法</vt:lpstr>
      <vt:lpstr>x86指令分类</vt:lpstr>
      <vt:lpstr>MIPS指令分类</vt:lpstr>
      <vt:lpstr>本章主要内容</vt:lpstr>
      <vt:lpstr>指令格式设计</vt:lpstr>
      <vt:lpstr>指令格式设计举例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本章主要内容</vt:lpstr>
      <vt:lpstr>指令系统发展方向</vt:lpstr>
      <vt:lpstr>精减指令系统(RISC)</vt:lpstr>
      <vt:lpstr>本章主要内容</vt:lpstr>
      <vt:lpstr>PDP-11指令格式</vt:lpstr>
      <vt:lpstr>PDP-11指令集特点</vt:lpstr>
      <vt:lpstr>PDP-11寻址方式</vt:lpstr>
      <vt:lpstr>程序寄存器PC寻址</vt:lpstr>
      <vt:lpstr>MIPS 32指令格式（R型指令）</vt:lpstr>
      <vt:lpstr>MIPS指令格式</vt:lpstr>
      <vt:lpstr>MIPS指令格式 (R型指令)</vt:lpstr>
      <vt:lpstr>MIPS指令格式 (I、J型指令)</vt:lpstr>
      <vt:lpstr>MIPS寻址方式总结</vt:lpstr>
      <vt:lpstr>MARS</vt:lpstr>
      <vt:lpstr>X86指令格式</vt:lpstr>
      <vt:lpstr>X86指令格式   （最长15bytes）</vt:lpstr>
      <vt:lpstr>MIPS  X86  差异</vt:lpstr>
      <vt:lpstr>MIPS 32 &amp; ARMv8-32</vt:lpstr>
      <vt:lpstr>RISC-V</vt:lpstr>
      <vt:lpstr>MIPS 32 &amp; RISC-V</vt:lpstr>
      <vt:lpstr>课后习题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谭志虎</cp:lastModifiedBy>
  <cp:revision>1910</cp:revision>
  <cp:lastPrinted>2019-09-24T12:30:00Z</cp:lastPrinted>
  <dcterms:created xsi:type="dcterms:W3CDTF">2018-05-09T10:41:00Z</dcterms:created>
  <dcterms:modified xsi:type="dcterms:W3CDTF">2024-04-22T05:27:53Z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5F9F9D5C2B054073A37DD6249462356E_12</vt:lpwstr>
  </property>
</Properties>
</file>